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7" r:id="rId3"/>
    <p:sldId id="288" r:id="rId4"/>
    <p:sldId id="263" r:id="rId5"/>
    <p:sldId id="278" r:id="rId6"/>
    <p:sldId id="260" r:id="rId7"/>
    <p:sldId id="291" r:id="rId8"/>
    <p:sldId id="294" r:id="rId9"/>
    <p:sldId id="271" r:id="rId10"/>
    <p:sldId id="265" r:id="rId11"/>
    <p:sldId id="259" r:id="rId12"/>
    <p:sldId id="290" r:id="rId13"/>
    <p:sldId id="272" r:id="rId14"/>
    <p:sldId id="296" r:id="rId15"/>
    <p:sldId id="304" r:id="rId16"/>
    <p:sldId id="269" r:id="rId17"/>
    <p:sldId id="273" r:id="rId18"/>
    <p:sldId id="305" r:id="rId19"/>
    <p:sldId id="306" r:id="rId20"/>
    <p:sldId id="277" r:id="rId21"/>
    <p:sldId id="274" r:id="rId22"/>
    <p:sldId id="307" r:id="rId23"/>
    <p:sldId id="276" r:id="rId24"/>
    <p:sldId id="299" r:id="rId25"/>
    <p:sldId id="297" r:id="rId26"/>
    <p:sldId id="301" r:id="rId27"/>
    <p:sldId id="302" r:id="rId28"/>
    <p:sldId id="303" r:id="rId29"/>
    <p:sldId id="309" r:id="rId30"/>
    <p:sldId id="282" r:id="rId31"/>
    <p:sldId id="283" r:id="rId32"/>
    <p:sldId id="266" r:id="rId33"/>
    <p:sldId id="270"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1DE"/>
    <a:srgbClr val="006C31"/>
    <a:srgbClr val="9C5BCD"/>
    <a:srgbClr val="00133A"/>
    <a:srgbClr val="001D58"/>
    <a:srgbClr val="552579"/>
    <a:srgbClr val="512373"/>
    <a:srgbClr val="EECEE5"/>
    <a:srgbClr val="E7BBD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0"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1A256-3257-49F9-B1CA-DC93BBF375A9}" type="datetimeFigureOut">
              <a:rPr lang="en-US" smtClean="0"/>
              <a:t>07-Aug-16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02972-1574-42CA-ABCC-382D16811028}" type="slidenum">
              <a:rPr lang="en-US" smtClean="0"/>
              <a:t>‹#›</a:t>
            </a:fld>
            <a:endParaRPr lang="en-US"/>
          </a:p>
        </p:txBody>
      </p:sp>
    </p:spTree>
    <p:extLst>
      <p:ext uri="{BB962C8B-B14F-4D97-AF65-F5344CB8AC3E}">
        <p14:creationId xmlns:p14="http://schemas.microsoft.com/office/powerpoint/2010/main" val="267183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a:t>
            </a:fld>
            <a:endParaRPr lang="en-US"/>
          </a:p>
        </p:txBody>
      </p:sp>
    </p:spTree>
    <p:extLst>
      <p:ext uri="{BB962C8B-B14F-4D97-AF65-F5344CB8AC3E}">
        <p14:creationId xmlns:p14="http://schemas.microsoft.com/office/powerpoint/2010/main" val="180891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20</a:t>
            </a:fld>
            <a:endParaRPr lang="en-US"/>
          </a:p>
        </p:txBody>
      </p:sp>
    </p:spTree>
    <p:extLst>
      <p:ext uri="{BB962C8B-B14F-4D97-AF65-F5344CB8AC3E}">
        <p14:creationId xmlns:p14="http://schemas.microsoft.com/office/powerpoint/2010/main" val="359512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30</a:t>
            </a:fld>
            <a:endParaRPr lang="en-US"/>
          </a:p>
        </p:txBody>
      </p:sp>
    </p:spTree>
    <p:extLst>
      <p:ext uri="{BB962C8B-B14F-4D97-AF65-F5344CB8AC3E}">
        <p14:creationId xmlns:p14="http://schemas.microsoft.com/office/powerpoint/2010/main" val="148006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NikoshBAN" pitchFamily="2" charset="0"/>
                <a:cs typeface="NikoshBAN" pitchFamily="2" charset="0"/>
              </a:rPr>
              <a:t>20-25</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32</a:t>
            </a:fld>
            <a:endParaRPr lang="en-US"/>
          </a:p>
        </p:txBody>
      </p:sp>
    </p:spTree>
    <p:extLst>
      <p:ext uri="{BB962C8B-B14F-4D97-AF65-F5344CB8AC3E}">
        <p14:creationId xmlns:p14="http://schemas.microsoft.com/office/powerpoint/2010/main" val="178985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শিক্ষার্থীদের সুস্বাস্থ্য কামনা করে ধন্যবাদ দিয়ে শ্রেণিকক্ষ ত্যাগ ক</a:t>
            </a:r>
            <a:r>
              <a:rPr lang="bn-IN" baseline="0" dirty="0" smtClean="0">
                <a:latin typeface="NikoshBAN" pitchFamily="2" charset="0"/>
                <a:cs typeface="NikoshBAN" pitchFamily="2" charset="0"/>
              </a:rPr>
              <a:t>রা </a:t>
            </a:r>
            <a:r>
              <a:rPr lang="bn-BD" baseline="0" dirty="0" smtClean="0">
                <a:latin typeface="NikoshBAN" pitchFamily="2" charset="0"/>
                <a:cs typeface="NikoshBAN" pitchFamily="2" charset="0"/>
              </a:rPr>
              <a:t>যেতে</a:t>
            </a:r>
            <a:r>
              <a:rPr lang="bn-IN" dirty="0" smtClean="0">
                <a:latin typeface="NikoshBAN" pitchFamily="2" charset="0"/>
                <a:cs typeface="NikoshBAN" pitchFamily="2" charset="0"/>
              </a:rPr>
              <a:t> পারে</a:t>
            </a:r>
            <a:r>
              <a:rPr lang="bn-BD" baseline="0" dirty="0" smtClean="0">
                <a:latin typeface="NikoshBAN" pitchFamily="2" charset="0"/>
                <a:cs typeface="NikoshBAN" pitchFamily="2" charset="0"/>
              </a:rPr>
              <a:t>।</a:t>
            </a:r>
            <a:r>
              <a:rPr lang="bn-IN" baseline="0" dirty="0" smtClean="0">
                <a:latin typeface="NikoshBAN" pitchFamily="2" charset="0"/>
                <a:cs typeface="NikoshBAN" pitchFamily="2" charset="0"/>
              </a:rPr>
              <a:t>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33</a:t>
            </a:fld>
            <a:endParaRPr lang="en-US"/>
          </a:p>
        </p:txBody>
      </p:sp>
    </p:spTree>
    <p:extLst>
      <p:ext uri="{BB962C8B-B14F-4D97-AF65-F5344CB8AC3E}">
        <p14:creationId xmlns:p14="http://schemas.microsoft.com/office/powerpoint/2010/main" val="49290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34</a:t>
            </a:fld>
            <a:endParaRPr lang="en-US"/>
          </a:p>
        </p:txBody>
      </p:sp>
    </p:spTree>
    <p:extLst>
      <p:ext uri="{BB962C8B-B14F-4D97-AF65-F5344CB8AC3E}">
        <p14:creationId xmlns:p14="http://schemas.microsoft.com/office/powerpoint/2010/main" val="49290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শিক্ষকবৃন্দ, স্লাইডে উল্লেখিত </a:t>
            </a:r>
            <a:r>
              <a:rPr lang="bn-IN" baseline="0" dirty="0" smtClean="0">
                <a:latin typeface="NikoshBAN" pitchFamily="2" charset="0"/>
                <a:cs typeface="NikoshBAN" pitchFamily="2" charset="0"/>
              </a:rPr>
              <a:t>ছবি</a:t>
            </a:r>
            <a:r>
              <a:rPr lang="bn-BD" baseline="0" dirty="0" smtClean="0">
                <a:latin typeface="NikoshBAN" pitchFamily="2" charset="0"/>
                <a:cs typeface="NikoshBAN" pitchFamily="2" charset="0"/>
              </a:rPr>
              <a:t>এবং ভিডিও দেখিয়ে প্রশ্ন করা যেতে পারে  এটি কী ফুল?</a:t>
            </a:r>
            <a:r>
              <a:rPr lang="bn-IN"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4</a:t>
            </a:fld>
            <a:endParaRPr lang="en-US"/>
          </a:p>
        </p:txBody>
      </p:sp>
    </p:spTree>
    <p:extLst>
      <p:ext uri="{BB962C8B-B14F-4D97-AF65-F5344CB8AC3E}">
        <p14:creationId xmlns:p14="http://schemas.microsoft.com/office/powerpoint/2010/main" val="169009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পাঠ ঘোষনা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6</a:t>
            </a:fld>
            <a:endParaRPr lang="en-US"/>
          </a:p>
        </p:txBody>
      </p:sp>
    </p:spTree>
    <p:extLst>
      <p:ext uri="{BB962C8B-B14F-4D97-AF65-F5344CB8AC3E}">
        <p14:creationId xmlns:p14="http://schemas.microsoft.com/office/powerpoint/2010/main" val="21267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ক্লিক করতে থাকলে প্রশ্ন ও উত্তর শিক্ষার্থীদের বোধগম্য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8</a:t>
            </a:fld>
            <a:endParaRPr lang="en-US"/>
          </a:p>
        </p:txBody>
      </p:sp>
    </p:spTree>
    <p:extLst>
      <p:ext uri="{BB962C8B-B14F-4D97-AF65-F5344CB8AC3E}">
        <p14:creationId xmlns:p14="http://schemas.microsoft.com/office/powerpoint/2010/main" val="4749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কবিতাটি আবৃত্তি করে</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10</a:t>
            </a:fld>
            <a:endParaRPr lang="en-US"/>
          </a:p>
        </p:txBody>
      </p:sp>
    </p:spTree>
    <p:extLst>
      <p:ext uri="{BB962C8B-B14F-4D97-AF65-F5344CB8AC3E}">
        <p14:creationId xmlns:p14="http://schemas.microsoft.com/office/powerpoint/2010/main" val="56422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কবিতাটি</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11</a:t>
            </a:fld>
            <a:endParaRPr lang="en-US"/>
          </a:p>
        </p:txBody>
      </p:sp>
    </p:spTree>
    <p:extLst>
      <p:ext uri="{BB962C8B-B14F-4D97-AF65-F5344CB8AC3E}">
        <p14:creationId xmlns:p14="http://schemas.microsoft.com/office/powerpoint/2010/main" val="47583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প্রতিটি শব্দের</a:t>
            </a:r>
            <a:r>
              <a:rPr lang="bn-BD" baseline="0" dirty="0" smtClean="0">
                <a:latin typeface="NikoshBAN" pitchFamily="2" charset="0"/>
                <a:cs typeface="NikoshBAN" pitchFamily="2" charset="0"/>
              </a:rPr>
              <a:t> অর্থ ছবিসহ উল্লেখ করা হয়েছে,এতে শিক্ষার্থীরা প্রথমে শব্দ এবং পরে ছবিসহ শব্দের অর্থ শিখবে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12</a:t>
            </a:fld>
            <a:endParaRPr lang="en-US"/>
          </a:p>
        </p:txBody>
      </p:sp>
    </p:spTree>
    <p:extLst>
      <p:ext uri="{BB962C8B-B14F-4D97-AF65-F5344CB8AC3E}">
        <p14:creationId xmlns:p14="http://schemas.microsoft.com/office/powerpoint/2010/main" val="10603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15</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16</a:t>
            </a:fld>
            <a:endParaRPr lang="en-US"/>
          </a:p>
        </p:txBody>
      </p:sp>
    </p:spTree>
    <p:extLst>
      <p:ext uri="{BB962C8B-B14F-4D97-AF65-F5344CB8AC3E}">
        <p14:creationId xmlns:p14="http://schemas.microsoft.com/office/powerpoint/2010/main" val="367830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07-Aug-16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9.gif"/><Relationship Id="rId7" Type="http://schemas.openxmlformats.org/officeDocument/2006/relationships/image" Target="../media/image41.jpeg"/><Relationship Id="rId2"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24.JPG"/><Relationship Id="rId4" Type="http://schemas.openxmlformats.org/officeDocument/2006/relationships/image" Target="../media/image40.gif"/><Relationship Id="rId9"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jpg"/><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8.jpg"/><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2.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964" y="2667000"/>
            <a:ext cx="7883236" cy="341632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এই পাঠটি শ্রেণিকক্ষে উপস্থাপনের সময় প্রয়োজনীয় পরামর্শ প্রতিটি স্লাইডের নিচে অর্থাৎ </a:t>
            </a:r>
            <a:r>
              <a:rPr lang="en-US" sz="3600" dirty="0" smtClean="0">
                <a:latin typeface="NikoshBAN" pitchFamily="2" charset="0"/>
                <a:cs typeface="NikoshBAN" pitchFamily="2" charset="0"/>
              </a:rPr>
              <a:t>Slide Note </a:t>
            </a:r>
            <a:r>
              <a:rPr lang="bn-BD" sz="3600" dirty="0" smtClean="0">
                <a:latin typeface="NikoshBAN" pitchFamily="2" charset="0"/>
                <a:cs typeface="NikoshBAN" pitchFamily="2" charset="0"/>
              </a:rPr>
              <a:t>এ সংযোজন করা হয়েছে। আশা করি সম্মানিত শিক্ষকগণ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অনুগ্রহপূর্বক</a:t>
            </a:r>
            <a:r>
              <a:rPr lang="bn-BD" sz="3600" dirty="0" smtClean="0">
                <a:latin typeface="NikoshBAN" pitchFamily="2" charset="0"/>
                <a:cs typeface="NikoshBAN" pitchFamily="2" charset="0"/>
              </a:rPr>
              <a:t> পাঠটি উপস্থাপনের পূর্বে  উল্লেখিত </a:t>
            </a:r>
            <a:r>
              <a:rPr lang="en-US" sz="3600" dirty="0" smtClean="0">
                <a:latin typeface="NikoshBAN" pitchFamily="2" charset="0"/>
                <a:cs typeface="NikoshBAN" pitchFamily="2" charset="0"/>
              </a:rPr>
              <a:t>Note </a:t>
            </a:r>
            <a:r>
              <a:rPr lang="bn-BD" sz="3600" dirty="0" smtClean="0">
                <a:latin typeface="NikoshBAN" pitchFamily="2" charset="0"/>
                <a:cs typeface="NikoshBAN" pitchFamily="2" charset="0"/>
              </a:rPr>
              <a:t>দেখে নেবেন</a:t>
            </a:r>
            <a:r>
              <a:rPr lang="bn-IN" sz="3600" dirty="0">
                <a:latin typeface="NikoshBAN" pitchFamily="2" charset="0"/>
                <a:cs typeface="NikoshBAN" pitchFamily="2" charset="0"/>
              </a:rPr>
              <a:t> </a:t>
            </a:r>
            <a:r>
              <a:rPr lang="bn-IN"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এছাড়াও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প্রয়োজনবোধে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নিজস্ব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কলাকৌশল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পারবেন</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5" name="Rectangle 4"/>
          <p:cNvSpPr/>
          <p:nvPr/>
        </p:nvSpPr>
        <p:spPr>
          <a:xfrm>
            <a:off x="1274348" y="1143000"/>
            <a:ext cx="6484467" cy="707886"/>
          </a:xfrm>
          <a:prstGeom prst="rect">
            <a:avLst/>
          </a:prstGeom>
          <a:solidFill>
            <a:srgbClr val="F5E3F0"/>
          </a:solidFill>
          <a:ln>
            <a:solidFill>
              <a:srgbClr val="0070C0"/>
            </a:solidFill>
          </a:ln>
        </p:spPr>
        <p:txBody>
          <a:bodyPr wrap="none">
            <a:spAutoFit/>
          </a:bodyPr>
          <a:lstStyle/>
          <a:p>
            <a:r>
              <a:rPr lang="bn-BD" sz="4000" dirty="0">
                <a:latin typeface="NikoshBAN" pitchFamily="2" charset="0"/>
                <a:cs typeface="NikoshBAN" pitchFamily="2" charset="0"/>
              </a:rPr>
              <a:t>এই স্লাইডটি সম্মানিত শিক্ষকবৃন্দের </a:t>
            </a:r>
            <a:r>
              <a:rPr lang="bn-BD" sz="4000" dirty="0" smtClean="0">
                <a:latin typeface="NikoshBAN" pitchFamily="2" charset="0"/>
                <a:cs typeface="NikoshBAN" pitchFamily="2" charset="0"/>
              </a:rPr>
              <a:t>জন্য</a:t>
            </a:r>
            <a:endParaRPr lang="en-US" sz="4000" dirty="0"/>
          </a:p>
        </p:txBody>
      </p:sp>
    </p:spTree>
    <p:extLst>
      <p:ext uri="{BB962C8B-B14F-4D97-AF65-F5344CB8AC3E}">
        <p14:creationId xmlns:p14="http://schemas.microsoft.com/office/powerpoint/2010/main" val="365924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9781" y="609600"/>
            <a:ext cx="2133600" cy="769441"/>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আদর্শ পাঠ</a:t>
            </a:r>
            <a:endParaRPr lang="en-US" sz="4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311" y="1828801"/>
            <a:ext cx="6718541" cy="4052454"/>
          </a:xfrm>
          <a:prstGeom prst="rect">
            <a:avLst/>
          </a:prstGeom>
          <a:ln w="38100" cap="sq">
            <a:solidFill>
              <a:srgbClr val="006C3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852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210457"/>
            <a:ext cx="1752600" cy="707886"/>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32164"/>
            <a:ext cx="7239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336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3" name="TextBox 2"/>
          <p:cNvSpPr txBox="1"/>
          <p:nvPr/>
        </p:nvSpPr>
        <p:spPr>
          <a:xfrm>
            <a:off x="469075" y="1448878"/>
            <a:ext cx="204552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6" name="TextBox 5"/>
          <p:cNvSpPr txBox="1"/>
          <p:nvPr/>
        </p:nvSpPr>
        <p:spPr>
          <a:xfrm>
            <a:off x="436418" y="3410026"/>
            <a:ext cx="2078182"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গুল্মে পর্ণে</a:t>
            </a:r>
          </a:p>
        </p:txBody>
      </p:sp>
      <p:sp>
        <p:nvSpPr>
          <p:cNvPr id="8" name="TextBox 7"/>
          <p:cNvSpPr txBox="1"/>
          <p:nvPr/>
        </p:nvSpPr>
        <p:spPr>
          <a:xfrm>
            <a:off x="432789" y="5410200"/>
            <a:ext cx="208181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ফিরোজিয়া</a:t>
            </a:r>
          </a:p>
        </p:txBody>
      </p:sp>
      <p:sp>
        <p:nvSpPr>
          <p:cNvPr id="11" name="TextBox 10"/>
          <p:cNvSpPr txBox="1"/>
          <p:nvPr/>
        </p:nvSpPr>
        <p:spPr>
          <a:xfrm>
            <a:off x="5715000" y="1472146"/>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সবজির ফুল</a:t>
            </a:r>
          </a:p>
        </p:txBody>
      </p:sp>
      <p:sp>
        <p:nvSpPr>
          <p:cNvPr id="13" name="TextBox 12"/>
          <p:cNvSpPr txBox="1"/>
          <p:nvPr/>
        </p:nvSpPr>
        <p:spPr>
          <a:xfrm>
            <a:off x="5715000" y="3434649"/>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ঝোপঝাড়ে ও পত্রপল্লবে</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95051"/>
            <a:ext cx="2685335" cy="177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11285"/>
          <a:stretch/>
        </p:blipFill>
        <p:spPr>
          <a:xfrm>
            <a:off x="2743200" y="4698778"/>
            <a:ext cx="2685335" cy="177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5715000" y="5325047"/>
            <a:ext cx="3048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 রঙের</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990600"/>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045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8" grpId="0" animBg="1"/>
      <p:bldP spid="11" grpId="0" animBg="1"/>
      <p:bldP spid="13"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1759"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4" name="TextBox 3"/>
          <p:cNvSpPr txBox="1"/>
          <p:nvPr/>
        </p:nvSpPr>
        <p:spPr>
          <a:xfrm>
            <a:off x="533400" y="1360843"/>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সাঁঝে</a:t>
            </a:r>
          </a:p>
        </p:txBody>
      </p:sp>
      <p:sp>
        <p:nvSpPr>
          <p:cNvPr id="7" name="TextBox 6"/>
          <p:cNvSpPr txBox="1"/>
          <p:nvPr/>
        </p:nvSpPr>
        <p:spPr>
          <a:xfrm>
            <a:off x="533400" y="3429000"/>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মাচান</a:t>
            </a:r>
          </a:p>
        </p:txBody>
      </p:sp>
      <p:sp>
        <p:nvSpPr>
          <p:cNvPr id="9" name="TextBox 8"/>
          <p:cNvSpPr txBox="1"/>
          <p:nvPr/>
        </p:nvSpPr>
        <p:spPr>
          <a:xfrm>
            <a:off x="5762170" y="3367444"/>
            <a:ext cx="268224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মাচা,</a:t>
            </a:r>
            <a:r>
              <a:rPr lang="bn-IN"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পাটাতন</a:t>
            </a:r>
          </a:p>
        </p:txBody>
      </p:sp>
      <p:sp>
        <p:nvSpPr>
          <p:cNvPr id="10" name="TextBox 9"/>
          <p:cNvSpPr txBox="1"/>
          <p:nvPr/>
        </p:nvSpPr>
        <p:spPr>
          <a:xfrm>
            <a:off x="533400" y="5217766"/>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জাফরানি</a:t>
            </a:r>
          </a:p>
        </p:txBody>
      </p:sp>
      <p:sp>
        <p:nvSpPr>
          <p:cNvPr id="12" name="TextBox 11"/>
          <p:cNvSpPr txBox="1"/>
          <p:nvPr/>
        </p:nvSpPr>
        <p:spPr>
          <a:xfrm>
            <a:off x="5762171" y="1391525"/>
            <a:ext cx="268224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সন্ধায়</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388" y="4675519"/>
            <a:ext cx="2845755" cy="173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796807" y="5181600"/>
            <a:ext cx="264760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জাফরান রঙের</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4" y="1079913"/>
            <a:ext cx="2798580" cy="158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975" y="2823909"/>
            <a:ext cx="2798580"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820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9" grpId="0" animBg="1"/>
      <p:bldP spid="10" grpId="0" animBg="1"/>
      <p:bldP spid="1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290781" y="5112327"/>
            <a:ext cx="6400800" cy="1200329"/>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‘ফিরোজিয়া, হিয়া, সাঁঝে, মাচান’- শব্দগুলো দিয়ে একটি করে বাক্য তৈরি কর।</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865" y="1371600"/>
            <a:ext cx="5542861" cy="3581400"/>
          </a:xfrm>
          <a:prstGeom prst="ellipse">
            <a:avLst/>
          </a:prstGeom>
          <a:ln>
            <a:noFill/>
          </a:ln>
          <a:effectLst>
            <a:softEdge rad="112500"/>
          </a:effectLst>
        </p:spPr>
      </p:pic>
    </p:spTree>
    <p:extLst>
      <p:ext uri="{BB962C8B-B14F-4D97-AF65-F5344CB8AC3E}">
        <p14:creationId xmlns:p14="http://schemas.microsoft.com/office/powerpoint/2010/main" val="111595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706" y="4953000"/>
            <a:ext cx="6528771" cy="120032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a:t>
            </a:r>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ফুল!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সবুজ পাতার দেশে ফিরোজিয়া ফিঙে- কুল-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p>
        </p:txBody>
      </p:sp>
      <p:sp>
        <p:nvSpPr>
          <p:cNvPr id="6" name="TextBox 5"/>
          <p:cNvSpPr txBox="1"/>
          <p:nvPr/>
        </p:nvSpPr>
        <p:spPr>
          <a:xfrm>
            <a:off x="3607285" y="266046"/>
            <a:ext cx="1905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7" name="TextBox 6"/>
          <p:cNvSpPr txBox="1"/>
          <p:nvPr/>
        </p:nvSpPr>
        <p:spPr>
          <a:xfrm>
            <a:off x="3607285" y="772180"/>
            <a:ext cx="252681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কাজী নজরুল ইসলাম</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10496"/>
            <a:ext cx="1042371" cy="11898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47" b="6710"/>
          <a:stretch/>
        </p:blipFill>
        <p:spPr>
          <a:xfrm>
            <a:off x="1155400" y="1565564"/>
            <a:ext cx="6625382"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68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1836"/>
            <a:ext cx="6824202" cy="365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67000" y="4419600"/>
            <a:ext cx="3962400" cy="1938992"/>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গুল্মে পর্ণে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লতিকার কর্ণে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ঢল ঢল স্বর্ণে</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ঝলমল দোলো দুল-</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endPar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75871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5486402"/>
            <a:ext cx="4624319"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পাতার দেশের পাখি বাঁধা হিয়া বোঁটাতে,</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গান তব শুনি সাঁঝে তব ফুটে ওঠাতে।</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2" y="472752"/>
            <a:ext cx="6245301" cy="4699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07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1786" y="5375564"/>
            <a:ext cx="262401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পউষের বেলাশেষ</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a:t>
            </a:r>
            <a:r>
              <a:rPr lang="bn-IN"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জাফরানি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বেশ</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18" t="13955" r="20981" b="10219"/>
          <a:stretch/>
        </p:blipFill>
        <p:spPr>
          <a:xfrm>
            <a:off x="1442356" y="609600"/>
            <a:ext cx="6235159" cy="4599709"/>
          </a:xfrm>
          <a:prstGeom prst="rect">
            <a:avLst/>
          </a:prstGeom>
          <a:ln>
            <a:solidFill>
              <a:schemeClr val="accent6">
                <a:lumMod val="75000"/>
              </a:schemeClr>
            </a:solidFill>
          </a:ln>
        </p:spPr>
      </p:pic>
    </p:spTree>
    <p:extLst>
      <p:ext uri="{BB962C8B-B14F-4D97-AF65-F5344CB8AC3E}">
        <p14:creationId xmlns:p14="http://schemas.microsoft.com/office/powerpoint/2010/main" val="119808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0568" y="5029200"/>
            <a:ext cx="4340301"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মরা মাচানের দেশ</a:t>
            </a:r>
          </a:p>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করে তোলো মশগুল-</a:t>
            </a:r>
          </a:p>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06530"/>
            <a:ext cx="6391617" cy="413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024290" y="1684855"/>
            <a:ext cx="1427719" cy="107078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286001" y="2646848"/>
            <a:ext cx="1371599" cy="102869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15449" y="1646310"/>
            <a:ext cx="1334051" cy="100053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928469" y="1743583"/>
            <a:ext cx="1458261" cy="1093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520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4745"/>
            <a:ext cx="8603673" cy="6400800"/>
          </a:xfrm>
          <a:prstGeom prst="rect">
            <a:avLst/>
          </a:prstGeom>
        </p:spPr>
      </p:pic>
      <p:sp>
        <p:nvSpPr>
          <p:cNvPr id="6" name="Rectangle 5"/>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শুভেচ্ছা</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7" name="Picture 6" descr="Mar_2014_desh1395131430.jpg"/>
          <p:cNvPicPr>
            <a:picLocks noChangeAspect="1"/>
          </p:cNvPicPr>
          <p:nvPr/>
        </p:nvPicPr>
        <p:blipFill>
          <a:blip r:embed="rId4"/>
          <a:stretch>
            <a:fillRect/>
          </a:stretch>
        </p:blipFill>
        <p:spPr>
          <a:xfrm>
            <a:off x="-1" y="-566057"/>
            <a:ext cx="4724401" cy="8458200"/>
          </a:xfrm>
          <a:prstGeom prst="rect">
            <a:avLst/>
          </a:prstGeom>
        </p:spPr>
      </p:pic>
      <p:pic>
        <p:nvPicPr>
          <p:cNvPr id="8" name="Picture 7" descr="Mar_2014_desh1395131430.jpg"/>
          <p:cNvPicPr>
            <a:picLocks noChangeAspect="1"/>
          </p:cNvPicPr>
          <p:nvPr/>
        </p:nvPicPr>
        <p:blipFill>
          <a:blip r:embed="rId5"/>
          <a:stretch>
            <a:fillRect/>
          </a:stretch>
        </p:blipFill>
        <p:spPr>
          <a:xfrm flipH="1">
            <a:off x="4724400" y="-497114"/>
            <a:ext cx="4593768" cy="8458200"/>
          </a:xfrm>
          <a:prstGeom prst="rect">
            <a:avLst/>
          </a:prstGeom>
        </p:spPr>
      </p:pic>
    </p:spTree>
    <p:extLst>
      <p:ext uri="{BB962C8B-B14F-4D97-AF65-F5344CB8AC3E}">
        <p14:creationId xmlns:p14="http://schemas.microsoft.com/office/powerpoint/2010/main" val="167559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8"/>
                                        </p:tgtEl>
                                        <p:attrNameLst>
                                          <p:attrName>ppt_x</p:attrName>
                                        </p:attrNameLst>
                                      </p:cBhvr>
                                      <p:tavLst>
                                        <p:tav tm="0">
                                          <p:val>
                                            <p:strVal val="ppt_x"/>
                                          </p:val>
                                        </p:tav>
                                        <p:tav tm="100000">
                                          <p:val>
                                            <p:strVal val="1+ppt_w/2"/>
                                          </p:val>
                                        </p:tav>
                                      </p:tavLst>
                                    </p:anim>
                                    <p:anim calcmode="lin" valueType="num">
                                      <p:cBhvr additive="base">
                                        <p:cTn id="11" dur="5000"/>
                                        <p:tgtEl>
                                          <p:spTgt spid="8"/>
                                        </p:tgtEl>
                                        <p:attrNameLst>
                                          <p:attrName>ppt_y</p:attrName>
                                        </p:attrNameLst>
                                      </p:cBhvr>
                                      <p:tavLst>
                                        <p:tav tm="0">
                                          <p:val>
                                            <p:strVal val="ppt_y"/>
                                          </p:val>
                                        </p:tav>
                                        <p:tav tm="100000">
                                          <p:val>
                                            <p:strVal val="ppt_y"/>
                                          </p:val>
                                        </p:tav>
                                      </p:tavLst>
                                    </p:anim>
                                    <p:set>
                                      <p:cBhvr>
                                        <p:cTn id="12" dur="1" fill="hold">
                                          <p:stCondLst>
                                            <p:cond delay="4999"/>
                                          </p:stCondLst>
                                        </p:cTn>
                                        <p:tgtEl>
                                          <p:spTgt spid="8"/>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 calcmode="lin" valueType="num">
                                      <p:cBhvr>
                                        <p:cTn id="17"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2548" y="381000"/>
            <a:ext cx="2266416" cy="707886"/>
          </a:xfrm>
          <a:prstGeom prst="rect">
            <a:avLst/>
          </a:prstGeom>
          <a:solidFill>
            <a:schemeClr val="accent5">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জোড়ায় কাজ </a:t>
            </a:r>
          </a:p>
        </p:txBody>
      </p:sp>
      <p:sp>
        <p:nvSpPr>
          <p:cNvPr id="6" name="TextBox 5"/>
          <p:cNvSpPr txBox="1"/>
          <p:nvPr/>
        </p:nvSpPr>
        <p:spPr>
          <a:xfrm>
            <a:off x="1295400" y="5393380"/>
            <a:ext cx="6609309"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ঝিঙে ফুলের নান্দনিক সৌন্দর্</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যে তোমার অনুভূতি’-    জোড়ায় আলোচনা করে পাঁচটি বাক্য লেখ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09309" cy="4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613400" y="1447800"/>
            <a:ext cx="2540000" cy="1905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19800" y="3239281"/>
            <a:ext cx="2540000" cy="1905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400800" y="2514600"/>
            <a:ext cx="2540000" cy="19050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85800" y="2133600"/>
            <a:ext cx="2540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59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4953000"/>
            <a:ext cx="4700373"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শ্যামলী মায়ের কোলে সোনামুখ খুকু 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আলুথালু ঘুমু যাও রোদে গলা দুকুরে।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33400"/>
            <a:ext cx="3505200" cy="4191000"/>
          </a:xfrm>
          <a:prstGeom prst="ellipse">
            <a:avLst/>
          </a:prstGeom>
          <a:ln w="63500" cap="rnd">
            <a:solidFill>
              <a:srgbClr val="006C3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936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6" y="609600"/>
            <a:ext cx="3276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031313" y="4184072"/>
            <a:ext cx="5081373" cy="224676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প্রজাপতি ডেকে যায়-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‘বোঁটা ছিঁড়ে চলে আয়!’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আসমানে তারা চায়-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‘চলে আয় এ অকূল!’</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609600"/>
            <a:ext cx="4114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628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190" y="3962400"/>
            <a:ext cx="5181510"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তুমি বলো-আমি হায়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ভালোবাসি মাটি-মা’য়,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চাই না ও অলকায়-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ভালো এই পথ-ভুল!’</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33399"/>
            <a:ext cx="3848145"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727" y="533397"/>
            <a:ext cx="3733801"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31357"/>
            <a:ext cx="697958" cy="523469"/>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211" y="1285196"/>
            <a:ext cx="697958" cy="523469"/>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088" y="2631357"/>
            <a:ext cx="822941" cy="617206"/>
          </a:xfrm>
          <a:prstGeom prst="ellipse">
            <a:avLst/>
          </a:prstGeom>
          <a:ln>
            <a:noFill/>
          </a:ln>
          <a:effectLst>
            <a:softEdge rad="112500"/>
          </a:effectLst>
        </p:spPr>
      </p:pic>
    </p:spTree>
    <p:extLst>
      <p:ext uri="{BB962C8B-B14F-4D97-AF65-F5344CB8AC3E}">
        <p14:creationId xmlns:p14="http://schemas.microsoft.com/office/powerpoint/2010/main" val="31010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5008417"/>
            <a:ext cx="78486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255" y="2812473"/>
            <a:ext cx="2500747" cy="213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56" y="2826327"/>
            <a:ext cx="2500746" cy="212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079399"/>
            <a:ext cx="3200401" cy="30329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051" y="2874818"/>
            <a:ext cx="251795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2798618"/>
            <a:ext cx="1961540" cy="216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615" y="2874818"/>
            <a:ext cx="233271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051" y="2798618"/>
            <a:ext cx="2822749" cy="2118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2805546"/>
            <a:ext cx="1691092" cy="2118832"/>
          </a:xfrm>
          <a:prstGeom prst="ellipse">
            <a:avLst/>
          </a:prstGeom>
          <a:ln>
            <a:noFill/>
          </a:ln>
          <a:effectLst>
            <a:softEdge rad="112500"/>
          </a:effectLst>
        </p:spPr>
      </p:pic>
    </p:spTree>
    <p:extLst>
      <p:ext uri="{BB962C8B-B14F-4D97-AF65-F5344CB8AC3E}">
        <p14:creationId xmlns:p14="http://schemas.microsoft.com/office/powerpoint/2010/main" val="232217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25 -7.40741E-7 L -0.27344 -0.35463 " pathEditMode="relative" rAng="0" ptsTypes="AA">
                                      <p:cBhvr>
                                        <p:cTn id="6" dur="2000" fill="hold"/>
                                        <p:tgtEl>
                                          <p:spTgt spid="10"/>
                                        </p:tgtEl>
                                        <p:attrNameLst>
                                          <p:attrName>ppt_x</p:attrName>
                                          <p:attrName>ppt_y</p:attrName>
                                        </p:attrNameLst>
                                      </p:cBhvr>
                                      <p:rCtr x="-14931" y="-1773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037E-7 L 3.33333E-6 -0.37269 " pathEditMode="relative" rAng="0" ptsTypes="AA">
                                      <p:cBhvr>
                                        <p:cTn id="10" dur="2000" fill="hold"/>
                                        <p:tgtEl>
                                          <p:spTgt spid="14"/>
                                        </p:tgtEl>
                                        <p:attrNameLst>
                                          <p:attrName>ppt_x</p:attrName>
                                          <p:attrName>ppt_y</p:attrName>
                                        </p:attrNameLst>
                                      </p:cBhvr>
                                      <p:rCtr x="0" y="-1863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22222E-6 3.7037E-7 L 0.05347 -0.35602 " pathEditMode="relative" rAng="0" ptsTypes="AA">
                                      <p:cBhvr>
                                        <p:cTn id="14" dur="2000" fill="hold"/>
                                        <p:tgtEl>
                                          <p:spTgt spid="13"/>
                                        </p:tgtEl>
                                        <p:attrNameLst>
                                          <p:attrName>ppt_x</p:attrName>
                                          <p:attrName>ppt_y</p:attrName>
                                        </p:attrNameLst>
                                      </p:cBhvr>
                                      <p:rCtr x="2674" y="-17801"/>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7 3.7037E-6 L 0.37101 -0.36019 " pathEditMode="relative" rAng="0" ptsTypes="AA">
                                      <p:cBhvr>
                                        <p:cTn id="18" dur="2000" fill="hold"/>
                                        <p:tgtEl>
                                          <p:spTgt spid="15"/>
                                        </p:tgtEl>
                                        <p:attrNameLst>
                                          <p:attrName>ppt_x</p:attrName>
                                          <p:attrName>ppt_y</p:attrName>
                                        </p:attrNameLst>
                                      </p:cBhvr>
                                      <p:rCtr x="18542" y="-1800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1163 -0.04352 L -0.29063 -0.00023 " pathEditMode="relative" rAng="0" ptsTypes="AA">
                                      <p:cBhvr>
                                        <p:cTn id="22" dur="2000" fill="hold"/>
                                        <p:tgtEl>
                                          <p:spTgt spid="16"/>
                                        </p:tgtEl>
                                        <p:attrNameLst>
                                          <p:attrName>ppt_x</p:attrName>
                                          <p:attrName>ppt_y</p:attrName>
                                        </p:attrNameLst>
                                      </p:cBhvr>
                                      <p:rCtr x="-13958" y="2153"/>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3.05556E-6 3.7037E-7 L 0.37274 -0.00046 " pathEditMode="relative" rAng="0" ptsTypes="AA">
                                      <p:cBhvr>
                                        <p:cTn id="26" dur="2000" fill="hold"/>
                                        <p:tgtEl>
                                          <p:spTgt spid="2"/>
                                        </p:tgtEl>
                                        <p:attrNameLst>
                                          <p:attrName>ppt_x</p:attrName>
                                          <p:attrName>ppt_y</p:attrName>
                                        </p:attrNameLst>
                                      </p:cBhvr>
                                      <p:rCtr x="18628" y="-23"/>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0091" y="5105400"/>
            <a:ext cx="6317673"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প্রকৃতির প্রতি কবির ভালোবাসা ঝিঙে ফুলকে কেন্দ্র করে </a:t>
            </a:r>
            <a:r>
              <a:rPr lang="en-US"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চমৎকারভাবে ফুটে উঠেছে।</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28" t="2647" r="2000" b="3616"/>
          <a:stretch/>
        </p:blipFill>
        <p:spPr>
          <a:xfrm>
            <a:off x="1510145" y="553457"/>
            <a:ext cx="6137564" cy="4376591"/>
          </a:xfrm>
          <a:prstGeom prst="rect">
            <a:avLst/>
          </a:prstGeom>
          <a:ln>
            <a:solidFill>
              <a:srgbClr val="00B050"/>
            </a:solidFill>
          </a:ln>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486400" y="203338"/>
            <a:ext cx="3384551" cy="253841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334000" y="2971800"/>
            <a:ext cx="3384551" cy="253841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510145" y="1295400"/>
            <a:ext cx="3384551" cy="253841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53213" y="-304800"/>
            <a:ext cx="3384551" cy="2538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72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5105400"/>
            <a:ext cx="6587836"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বাড়ির আঙ্গিনায় ঝিঙে গাছের সবুজ পাতা চোখের জন্যও অনেক উপকারি।</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9" y="433924"/>
            <a:ext cx="7107381" cy="4442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261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9552" y="5385981"/>
            <a:ext cx="5135147"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সন্ধায় খোকা-খুকুকে ঘুম পাড়ানো ছড়া গানের উপকরণ।</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3578"/>
            <a:ext cx="6371053" cy="47782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63578"/>
            <a:ext cx="2971800" cy="4774692"/>
          </a:xfrm>
          <a:prstGeom prst="rect">
            <a:avLst/>
          </a:prstGeom>
          <a:ln>
            <a:solidFill>
              <a:srgbClr val="006C3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534" y="2523359"/>
            <a:ext cx="2714066" cy="2035549"/>
          </a:xfrm>
          <a:prstGeom prst="ellipse">
            <a:avLst/>
          </a:prstGeom>
          <a:ln>
            <a:noFill/>
          </a:ln>
          <a:effectLst>
            <a:softEdge rad="112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42796"/>
            <a:ext cx="2743200" cy="2681982"/>
          </a:xfrm>
          <a:prstGeom prst="ellipse">
            <a:avLst/>
          </a:prstGeom>
          <a:ln>
            <a:noFill/>
          </a:ln>
          <a:effectLst>
            <a:softEdge rad="112500"/>
          </a:effectLst>
        </p:spPr>
      </p:pic>
    </p:spTree>
    <p:extLst>
      <p:ext uri="{BB962C8B-B14F-4D97-AF65-F5344CB8AC3E}">
        <p14:creationId xmlns:p14="http://schemas.microsoft.com/office/powerpoint/2010/main" val="76648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4704" y="5257800"/>
            <a:ext cx="5545282"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বাড়ির সৌন্দর্য বৃদ্ধি করে এবং ঝিঙে একটি </a:t>
            </a:r>
            <a:r>
              <a:rPr lang="bn-IN"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সুস্বাদু </a:t>
            </a:r>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ও পুষ্টিকর সবজি।</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8" y="684933"/>
            <a:ext cx="7239000" cy="436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7" y="2121044"/>
            <a:ext cx="1732973" cy="129973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6" y="990600"/>
            <a:ext cx="1732973" cy="129973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248400" y="1219200"/>
            <a:ext cx="1732973" cy="129973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9600" y="275792"/>
            <a:ext cx="1732973" cy="1299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311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6419" y="318655"/>
            <a:ext cx="20574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a:t>
            </a: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গত </a:t>
            </a:r>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5962238" cy="3886200"/>
          </a:xfrm>
          <a:prstGeom prst="ellipse">
            <a:avLst/>
          </a:prstGeom>
          <a:ln>
            <a:noFill/>
          </a:ln>
          <a:effectLst>
            <a:softEdge rad="112500"/>
          </a:effectLst>
        </p:spPr>
      </p:pic>
      <p:sp>
        <p:nvSpPr>
          <p:cNvPr id="8" name="TextBox 7"/>
          <p:cNvSpPr txBox="1"/>
          <p:nvPr/>
        </p:nvSpPr>
        <p:spPr>
          <a:xfrm>
            <a:off x="1524000" y="5334000"/>
            <a:ext cx="6305962"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ফুলকে কেন্দ্র করে </a:t>
            </a:r>
            <a:r>
              <a:rPr lang="bn-IN"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প্রকৃতির প্রতি তোমার ভালবাসা প্রকাশ করে </a:t>
            </a:r>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দলে আলোচনা করে পাঁচটি বাক্য লেখ।</a:t>
            </a:r>
          </a:p>
        </p:txBody>
      </p:sp>
    </p:spTree>
    <p:extLst>
      <p:ext uri="{BB962C8B-B14F-4D97-AF65-F5344CB8AC3E}">
        <p14:creationId xmlns:p14="http://schemas.microsoft.com/office/powerpoint/2010/main" val="377446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558" y="3458368"/>
            <a:ext cx="4471841" cy="3141664"/>
          </a:xfrm>
          <a:prstGeom prst="ellipse">
            <a:avLst/>
          </a:prstGeom>
          <a:ln>
            <a:noFill/>
          </a:ln>
          <a:effectLst>
            <a:softEdge rad="112500"/>
          </a:effectLst>
        </p:spPr>
      </p:pic>
      <p:pic>
        <p:nvPicPr>
          <p:cNvPr id="14" name="Picture 13" descr="Muslim Balika Logo.jpg"/>
          <p:cNvPicPr>
            <a:picLocks noChangeAspect="1"/>
          </p:cNvPicPr>
          <p:nvPr/>
        </p:nvPicPr>
        <p:blipFill>
          <a:blip r:embed="rId3"/>
          <a:stretch>
            <a:fillRect/>
          </a:stretch>
        </p:blipFill>
        <p:spPr>
          <a:xfrm>
            <a:off x="3894239" y="1309254"/>
            <a:ext cx="1255857" cy="158634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541" y="426894"/>
            <a:ext cx="1670165" cy="208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ound Diagonal Corner Rectangle 15"/>
          <p:cNvSpPr/>
          <p:nvPr/>
        </p:nvSpPr>
        <p:spPr>
          <a:xfrm>
            <a:off x="5025736" y="2895600"/>
            <a:ext cx="2937164" cy="1981200"/>
          </a:xfrm>
          <a:prstGeom prst="round2Diag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956458" y="2895600"/>
            <a:ext cx="3002478" cy="1981200"/>
          </a:xfrm>
          <a:prstGeom prst="round2Diag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52800" y="426893"/>
            <a:ext cx="2362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19" name="TextBox 18"/>
          <p:cNvSpPr txBox="1"/>
          <p:nvPr/>
        </p:nvSpPr>
        <p:spPr>
          <a:xfrm>
            <a:off x="732971" y="5477125"/>
            <a:ext cx="8258629"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মুসলিম বালিকা উচ্চ বিদ্যালয় ও কলেজ,</a:t>
            </a:r>
            <a:r>
              <a:rPr lang="en-AU" sz="36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3600" b="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ময়মনসিংহ</a:t>
            </a:r>
            <a:r>
              <a:rPr lang="bn-BD"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p>
        </p:txBody>
      </p:sp>
      <p:sp>
        <p:nvSpPr>
          <p:cNvPr id="20" name="TextBox 19"/>
          <p:cNvSpPr txBox="1"/>
          <p:nvPr/>
        </p:nvSpPr>
        <p:spPr>
          <a:xfrm>
            <a:off x="5150096" y="3137656"/>
            <a:ext cx="2812804"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শ্রেণি     :  ষষ্ঠ</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বিষয়    :  বাংলা ১ম পত্র</a:t>
            </a:r>
            <a:endParaRPr lang="bn-BD"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কবিতা  </a:t>
            </a:r>
            <a:r>
              <a:rPr lang="en-AU"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সময়     </a:t>
            </a:r>
            <a:r>
              <a:rPr lang="en-AU"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৫০ মিনিট</a:t>
            </a:r>
            <a:endParaRPr lang="en-US"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1" name="TextBox 20"/>
          <p:cNvSpPr txBox="1"/>
          <p:nvPr/>
        </p:nvSpPr>
        <p:spPr>
          <a:xfrm>
            <a:off x="1148541" y="3137656"/>
            <a:ext cx="2745698"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আনোয়ারা খাতুন</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সহকারী শিক্ষক</a:t>
            </a:r>
          </a:p>
          <a:p>
            <a:pPr algn="just"/>
            <a:r>
              <a:rPr lang="en-US"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nwarakhatun</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Miriam" pitchFamily="34" charset="-79"/>
                <a:cs typeface="Miriam" pitchFamily="34" charset="-79"/>
              </a:rPr>
              <a:t>70</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@gmail.com</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298" y="533400"/>
            <a:ext cx="1723153" cy="2135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43309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20357"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6" name="TextBox 5"/>
          <p:cNvSpPr txBox="1"/>
          <p:nvPr/>
        </p:nvSpPr>
        <p:spPr>
          <a:xfrm>
            <a:off x="791029" y="1295398"/>
            <a:ext cx="7649934"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ছোটদের জন্য লেখা কাজী নজরুল ইসলামের নাটক কোনটি?</a:t>
            </a:r>
          </a:p>
        </p:txBody>
      </p:sp>
      <p:sp>
        <p:nvSpPr>
          <p:cNvPr id="13" name="TextBox 12"/>
          <p:cNvSpPr txBox="1"/>
          <p:nvPr/>
        </p:nvSpPr>
        <p:spPr>
          <a:xfrm>
            <a:off x="791029" y="205739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ঝিলিমিলি</a:t>
            </a:r>
          </a:p>
        </p:txBody>
      </p:sp>
      <p:sp>
        <p:nvSpPr>
          <p:cNvPr id="14" name="TextBox 13"/>
          <p:cNvSpPr txBox="1"/>
          <p:nvPr/>
        </p:nvSpPr>
        <p:spPr>
          <a:xfrm>
            <a:off x="791029" y="2819400"/>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আলোমতি</a:t>
            </a:r>
          </a:p>
        </p:txBody>
      </p:sp>
      <p:sp>
        <p:nvSpPr>
          <p:cNvPr id="15" name="TextBox 14"/>
          <p:cNvSpPr txBox="1"/>
          <p:nvPr/>
        </p:nvSpPr>
        <p:spPr>
          <a:xfrm>
            <a:off x="4778075" y="2880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পুতুলের বিয়ে</a:t>
            </a:r>
          </a:p>
        </p:txBody>
      </p:sp>
      <p:sp>
        <p:nvSpPr>
          <p:cNvPr id="16" name="TextBox 15"/>
          <p:cNvSpPr txBox="1"/>
          <p:nvPr/>
        </p:nvSpPr>
        <p:spPr>
          <a:xfrm>
            <a:off x="4778075" y="2072695"/>
            <a:ext cx="366288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গোয়ালা</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090" y="2880407"/>
            <a:ext cx="596589" cy="614303"/>
          </a:xfrm>
          <a:prstGeom prst="rect">
            <a:avLst/>
          </a:prstGeom>
        </p:spPr>
      </p:pic>
      <p:sp>
        <p:nvSpPr>
          <p:cNvPr id="20" name="TextBox 19"/>
          <p:cNvSpPr txBox="1"/>
          <p:nvPr/>
        </p:nvSpPr>
        <p:spPr>
          <a:xfrm>
            <a:off x="820058" y="3886200"/>
            <a:ext cx="3523342"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‘মাচান’ শব্দটির অর্থ কী?</a:t>
            </a:r>
          </a:p>
        </p:txBody>
      </p:sp>
      <p:sp>
        <p:nvSpPr>
          <p:cNvPr id="22" name="TextBox 21"/>
          <p:cNvSpPr txBox="1"/>
          <p:nvPr/>
        </p:nvSpPr>
        <p:spPr>
          <a:xfrm>
            <a:off x="820057" y="4724400"/>
            <a:ext cx="350383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মচকানো </a:t>
            </a:r>
          </a:p>
        </p:txBody>
      </p:sp>
      <p:sp>
        <p:nvSpPr>
          <p:cNvPr id="23" name="TextBox 22"/>
          <p:cNvSpPr txBox="1"/>
          <p:nvPr/>
        </p:nvSpPr>
        <p:spPr>
          <a:xfrm>
            <a:off x="805543" y="565310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পাটাতন </a:t>
            </a:r>
          </a:p>
        </p:txBody>
      </p:sp>
      <p:sp>
        <p:nvSpPr>
          <p:cNvPr id="24" name="TextBox 23"/>
          <p:cNvSpPr txBox="1"/>
          <p:nvPr/>
        </p:nvSpPr>
        <p:spPr>
          <a:xfrm>
            <a:off x="4778075" y="4739696"/>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মাদুর</a:t>
            </a:r>
          </a:p>
        </p:txBody>
      </p:sp>
      <p:sp>
        <p:nvSpPr>
          <p:cNvPr id="25" name="TextBox 24"/>
          <p:cNvSpPr txBox="1"/>
          <p:nvPr/>
        </p:nvSpPr>
        <p:spPr>
          <a:xfrm>
            <a:off x="4778075" y="5668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72" y="5653108"/>
            <a:ext cx="596589" cy="614303"/>
          </a:xfrm>
          <a:prstGeom prst="rect">
            <a:avLst/>
          </a:prstGeom>
        </p:spPr>
      </p:pic>
      <p:sp>
        <p:nvSpPr>
          <p:cNvPr id="29" name="TextBox 28"/>
          <p:cNvSpPr txBox="1"/>
          <p:nvPr/>
        </p:nvSpPr>
        <p:spPr>
          <a:xfrm>
            <a:off x="3276600" y="243781"/>
            <a:ext cx="1676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88546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53654"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6" name="TextBox 5"/>
          <p:cNvSpPr txBox="1"/>
          <p:nvPr/>
        </p:nvSpPr>
        <p:spPr>
          <a:xfrm>
            <a:off x="791029" y="1295398"/>
            <a:ext cx="7683231"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ঝিঙে ফুলের কাছে মাটি হলো -</a:t>
            </a:r>
          </a:p>
        </p:txBody>
      </p:sp>
      <p:sp>
        <p:nvSpPr>
          <p:cNvPr id="13" name="TextBox 12"/>
          <p:cNvSpPr txBox="1"/>
          <p:nvPr/>
        </p:nvSpPr>
        <p:spPr>
          <a:xfrm>
            <a:off x="791029" y="2057398"/>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(ক) শত্রু</a:t>
            </a:r>
          </a:p>
        </p:txBody>
      </p:sp>
      <p:sp>
        <p:nvSpPr>
          <p:cNvPr id="14" name="TextBox 13"/>
          <p:cNvSpPr txBox="1"/>
          <p:nvPr/>
        </p:nvSpPr>
        <p:spPr>
          <a:xfrm>
            <a:off x="791029" y="2819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সন্তান</a:t>
            </a:r>
          </a:p>
        </p:txBody>
      </p:sp>
      <p:sp>
        <p:nvSpPr>
          <p:cNvPr id="15" name="TextBox 14"/>
          <p:cNvSpPr txBox="1"/>
          <p:nvPr/>
        </p:nvSpPr>
        <p:spPr>
          <a:xfrm>
            <a:off x="4858658" y="2833256"/>
            <a:ext cx="3615602"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মা</a:t>
            </a:r>
          </a:p>
        </p:txBody>
      </p:sp>
      <p:sp>
        <p:nvSpPr>
          <p:cNvPr id="16" name="TextBox 15"/>
          <p:cNvSpPr txBox="1"/>
          <p:nvPr/>
        </p:nvSpPr>
        <p:spPr>
          <a:xfrm>
            <a:off x="4847771" y="2071253"/>
            <a:ext cx="362648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(খ) বাবা</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58" y="2833256"/>
            <a:ext cx="596589" cy="614303"/>
          </a:xfrm>
          <a:prstGeom prst="rect">
            <a:avLst/>
          </a:prstGeom>
        </p:spPr>
      </p:pic>
      <p:sp>
        <p:nvSpPr>
          <p:cNvPr id="20" name="TextBox 19"/>
          <p:cNvSpPr txBox="1"/>
          <p:nvPr/>
        </p:nvSpPr>
        <p:spPr>
          <a:xfrm>
            <a:off x="820057" y="3886200"/>
            <a:ext cx="7648227"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পউষের বেলাশেষে ঝিঙে ফুল কোন বেশে আসে?</a:t>
            </a:r>
          </a:p>
        </p:txBody>
      </p:sp>
      <p:sp>
        <p:nvSpPr>
          <p:cNvPr id="22" name="TextBox 21"/>
          <p:cNvSpPr txBox="1"/>
          <p:nvPr/>
        </p:nvSpPr>
        <p:spPr>
          <a:xfrm>
            <a:off x="820058" y="4724400"/>
            <a:ext cx="379381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(ক) স্বর্ণালী </a:t>
            </a:r>
          </a:p>
        </p:txBody>
      </p:sp>
      <p:sp>
        <p:nvSpPr>
          <p:cNvPr id="23" name="TextBox 22"/>
          <p:cNvSpPr txBox="1"/>
          <p:nvPr/>
        </p:nvSpPr>
        <p:spPr>
          <a:xfrm>
            <a:off x="791029" y="5486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জাফরানি</a:t>
            </a:r>
          </a:p>
        </p:txBody>
      </p:sp>
      <p:sp>
        <p:nvSpPr>
          <p:cNvPr id="24" name="TextBox 23"/>
          <p:cNvSpPr txBox="1"/>
          <p:nvPr/>
        </p:nvSpPr>
        <p:spPr>
          <a:xfrm>
            <a:off x="4858657" y="4738255"/>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(খ) ফিরোজিয়া</a:t>
            </a:r>
          </a:p>
        </p:txBody>
      </p:sp>
      <p:sp>
        <p:nvSpPr>
          <p:cNvPr id="25" name="TextBox 24"/>
          <p:cNvSpPr txBox="1"/>
          <p:nvPr/>
        </p:nvSpPr>
        <p:spPr>
          <a:xfrm>
            <a:off x="4858656" y="5529784"/>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শ্যামলী</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58" y="5486400"/>
            <a:ext cx="596589" cy="614303"/>
          </a:xfrm>
          <a:prstGeom prst="rect">
            <a:avLst/>
          </a:prstGeom>
        </p:spPr>
      </p:pic>
      <p:sp>
        <p:nvSpPr>
          <p:cNvPr id="29" name="TextBox 28"/>
          <p:cNvSpPr txBox="1"/>
          <p:nvPr/>
        </p:nvSpPr>
        <p:spPr>
          <a:xfrm>
            <a:off x="3276600" y="243781"/>
            <a:ext cx="1752600" cy="769441"/>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362652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9800" y="275096"/>
            <a:ext cx="21336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1143000"/>
            <a:ext cx="6629400" cy="4005000"/>
          </a:xfrm>
          <a:prstGeom prst="rect">
            <a:avLst/>
          </a:prstGeom>
        </p:spPr>
      </p:pic>
      <p:sp>
        <p:nvSpPr>
          <p:cNvPr id="6" name="TextBox 5"/>
          <p:cNvSpPr txBox="1"/>
          <p:nvPr/>
        </p:nvSpPr>
        <p:spPr>
          <a:xfrm>
            <a:off x="1657350" y="5335658"/>
            <a:ext cx="5778499"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‘লতা জাতীয় গাছ ঝিঙে’-এই বিষয়ে </a:t>
            </a:r>
            <a:r>
              <a:rPr lang="bn-IN"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দশ </a:t>
            </a:r>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লাইনের</a:t>
            </a:r>
          </a:p>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একটি অনুচ্ছেদ লিখে আনবে।</a:t>
            </a:r>
          </a:p>
        </p:txBody>
      </p:sp>
    </p:spTree>
    <p:extLst>
      <p:ext uri="{BB962C8B-B14F-4D97-AF65-F5344CB8AC3E}">
        <p14:creationId xmlns:p14="http://schemas.microsoft.com/office/powerpoint/2010/main" val="256990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10047"/>
            <a:ext cx="8686800" cy="6571753"/>
          </a:xfrm>
          <a:prstGeom prst="rect">
            <a:avLst/>
          </a:prstGeom>
        </p:spPr>
      </p:pic>
      <p:sp>
        <p:nvSpPr>
          <p:cNvPr id="7" name="Rectangle 6"/>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ধন্যবাদ</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8" name="Picture 7" descr="Mar_2014_desh1395131430.jpg"/>
          <p:cNvPicPr>
            <a:picLocks noChangeAspect="1"/>
          </p:cNvPicPr>
          <p:nvPr/>
        </p:nvPicPr>
        <p:blipFill>
          <a:blip r:embed="rId5"/>
          <a:stretch>
            <a:fillRect/>
          </a:stretch>
        </p:blipFill>
        <p:spPr>
          <a:xfrm>
            <a:off x="-1" y="-566057"/>
            <a:ext cx="4648201" cy="8458200"/>
          </a:xfrm>
          <a:prstGeom prst="rect">
            <a:avLst/>
          </a:prstGeom>
        </p:spPr>
      </p:pic>
      <p:pic>
        <p:nvPicPr>
          <p:cNvPr id="9" name="Picture 8" descr="Mar_2014_desh1395131430.jpg"/>
          <p:cNvPicPr>
            <a:picLocks noChangeAspect="1"/>
          </p:cNvPicPr>
          <p:nvPr/>
        </p:nvPicPr>
        <p:blipFill>
          <a:blip r:embed="rId6"/>
          <a:stretch>
            <a:fillRect/>
          </a:stretch>
        </p:blipFill>
        <p:spPr>
          <a:xfrm flipH="1">
            <a:off x="4648200" y="-497114"/>
            <a:ext cx="4669968" cy="8458200"/>
          </a:xfrm>
          <a:prstGeom prst="rect">
            <a:avLst/>
          </a:prstGeom>
        </p:spPr>
      </p:pic>
    </p:spTree>
    <p:extLst>
      <p:ext uri="{BB962C8B-B14F-4D97-AF65-F5344CB8AC3E}">
        <p14:creationId xmlns:p14="http://schemas.microsoft.com/office/powerpoint/2010/main" val="3808348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8"/>
                                        </p:tgtEl>
                                        <p:attrNameLst>
                                          <p:attrName>ppt_x</p:attrName>
                                        </p:attrNameLst>
                                      </p:cBhvr>
                                      <p:tavLst>
                                        <p:tav tm="0">
                                          <p:val>
                                            <p:strVal val="ppt_x"/>
                                          </p:val>
                                        </p:tav>
                                        <p:tav tm="100000">
                                          <p:val>
                                            <p:strVal val="0-ppt_w/2"/>
                                          </p:val>
                                        </p:tav>
                                      </p:tavLst>
                                    </p:anim>
                                    <p:anim calcmode="lin" valueType="num">
                                      <p:cBhvr additive="base">
                                        <p:cTn id="7" dur="5000"/>
                                        <p:tgtEl>
                                          <p:spTgt spid="8"/>
                                        </p:tgtEl>
                                        <p:attrNameLst>
                                          <p:attrName>ppt_y</p:attrName>
                                        </p:attrNameLst>
                                      </p:cBhvr>
                                      <p:tavLst>
                                        <p:tav tm="0">
                                          <p:val>
                                            <p:strVal val="ppt_y"/>
                                          </p:val>
                                        </p:tav>
                                        <p:tav tm="100000">
                                          <p:val>
                                            <p:strVal val="ppt_y"/>
                                          </p:val>
                                        </p:tav>
                                      </p:tavLst>
                                    </p:anim>
                                    <p:set>
                                      <p:cBhvr>
                                        <p:cTn id="8" dur="1" fill="hold">
                                          <p:stCondLst>
                                            <p:cond delay="4999"/>
                                          </p:stCondLst>
                                        </p:cTn>
                                        <p:tgtEl>
                                          <p:spTgt spid="8"/>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9"/>
                                        </p:tgtEl>
                                        <p:attrNameLst>
                                          <p:attrName>ppt_x</p:attrName>
                                        </p:attrNameLst>
                                      </p:cBhvr>
                                      <p:tavLst>
                                        <p:tav tm="0">
                                          <p:val>
                                            <p:strVal val="ppt_x"/>
                                          </p:val>
                                        </p:tav>
                                        <p:tav tm="100000">
                                          <p:val>
                                            <p:strVal val="1+ppt_w/2"/>
                                          </p:val>
                                        </p:tav>
                                      </p:tavLst>
                                    </p:anim>
                                    <p:anim calcmode="lin" valueType="num">
                                      <p:cBhvr additive="base">
                                        <p:cTn id="11" dur="5000"/>
                                        <p:tgtEl>
                                          <p:spTgt spid="9"/>
                                        </p:tgtEl>
                                        <p:attrNameLst>
                                          <p:attrName>ppt_y</p:attrName>
                                        </p:attrNameLst>
                                      </p:cBhvr>
                                      <p:tavLst>
                                        <p:tav tm="0">
                                          <p:val>
                                            <p:strVal val="ppt_y"/>
                                          </p:val>
                                        </p:tav>
                                        <p:tav tm="100000">
                                          <p:val>
                                            <p:strVal val="ppt_y"/>
                                          </p:val>
                                        </p:tav>
                                      </p:tavLst>
                                    </p:anim>
                                    <p:set>
                                      <p:cBhvr>
                                        <p:cTn id="12" dur="1" fill="hold">
                                          <p:stCondLst>
                                            <p:cond delay="4999"/>
                                          </p:stCondLst>
                                        </p:cTn>
                                        <p:tgtEl>
                                          <p:spTgt spid="9"/>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7"/>
                                        </p:tgtEl>
                                        <p:attrNameLst>
                                          <p:attrName>ppt_y</p:attrName>
                                        </p:attrNameLst>
                                      </p:cBhvr>
                                      <p:tavLst>
                                        <p:tav tm="0">
                                          <p:val>
                                            <p:strVal val="#ppt_y"/>
                                          </p:val>
                                        </p:tav>
                                        <p:tav tm="100000">
                                          <p:val>
                                            <p:strVal val="#ppt_y"/>
                                          </p:val>
                                        </p:tav>
                                      </p:tavLst>
                                    </p:anim>
                                    <p:anim calcmode="lin" valueType="num">
                                      <p:cBhvr>
                                        <p:cTn id="17"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2743200" y="838200"/>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11" name="TextBox 6"/>
          <p:cNvSpPr txBox="1"/>
          <p:nvPr/>
        </p:nvSpPr>
        <p:spPr bwMode="auto">
          <a:xfrm>
            <a:off x="609600" y="2479675"/>
            <a:ext cx="7924800" cy="523875"/>
          </a:xfrm>
          <a:prstGeom prst="rect">
            <a:avLst/>
          </a:prstGeom>
          <a:solidFill>
            <a:schemeClr val="accent3">
              <a:lumMod val="40000"/>
              <a:lumOff val="6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22"/>
          <p:cNvSpPr txBox="1">
            <a:spLocks noChangeArrowheads="1"/>
          </p:cNvSpPr>
          <p:nvPr/>
        </p:nvSpPr>
        <p:spPr bwMode="auto">
          <a:xfrm>
            <a:off x="609600" y="3470588"/>
            <a:ext cx="7924800" cy="2431737"/>
          </a:xfrm>
          <a:prstGeom prst="rect">
            <a:avLst/>
          </a:prstGeom>
          <a:solidFill>
            <a:srgbClr val="FBDCFC"/>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গী</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রী</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5121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777" b="12226"/>
          <a:stretch/>
        </p:blipFill>
        <p:spPr>
          <a:xfrm>
            <a:off x="914400" y="1295400"/>
            <a:ext cx="7358513" cy="4214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10509" y="228600"/>
            <a:ext cx="4442691" cy="707886"/>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চিত্রে কী ফুল দেখতে পাচ্ছ?</a:t>
            </a:r>
          </a:p>
        </p:txBody>
      </p:sp>
      <p:sp>
        <p:nvSpPr>
          <p:cNvPr id="6" name="TextBox 5"/>
          <p:cNvSpPr txBox="1"/>
          <p:nvPr/>
        </p:nvSpPr>
        <p:spPr>
          <a:xfrm>
            <a:off x="3505200" y="5821549"/>
            <a:ext cx="1981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Tree>
    <p:extLst>
      <p:ext uri="{BB962C8B-B14F-4D97-AF65-F5344CB8AC3E}">
        <p14:creationId xmlns:p14="http://schemas.microsoft.com/office/powerpoint/2010/main" val="330508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2166" y="5669935"/>
            <a:ext cx="7085216" cy="52322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সাধারণত বাড়ির আঙিনায় এই ঝিঙে ফুলের চাষ হয়ে থাকে।</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22" y="533399"/>
            <a:ext cx="7398503" cy="480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453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18" y="1676399"/>
            <a:ext cx="6324600" cy="465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300913"/>
            <a:ext cx="2286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3297382" y="993061"/>
            <a:ext cx="257001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কাজী নজরুল ইসলাম</a:t>
            </a:r>
            <a:endParaRPr lang="en-US"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246" y="1641763"/>
            <a:ext cx="2663564" cy="1698022"/>
          </a:xfrm>
          <a:prstGeom prst="ellipse">
            <a:avLst/>
          </a:prstGeom>
          <a:ln>
            <a:noFill/>
          </a:ln>
          <a:effectLst>
            <a:softEdge rad="112500"/>
          </a:effectLst>
        </p:spPr>
      </p:pic>
    </p:spTree>
    <p:extLst>
      <p:ext uri="{BB962C8B-B14F-4D97-AF65-F5344CB8AC3E}">
        <p14:creationId xmlns:p14="http://schemas.microsoft.com/office/powerpoint/2010/main" val="199725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57600" y="261293"/>
            <a:ext cx="1981200" cy="769441"/>
          </a:xfrm>
          <a:prstGeom prst="rect">
            <a:avLst/>
          </a:prstGeom>
          <a:solidFill>
            <a:srgbClr val="E9C1DE"/>
          </a:solidFill>
          <a:ln>
            <a:solidFill>
              <a:schemeClr val="accent6">
                <a:lumMod val="50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1" name="TextBox 20"/>
          <p:cNvSpPr txBox="1"/>
          <p:nvPr/>
        </p:nvSpPr>
        <p:spPr>
          <a:xfrm>
            <a:off x="699891" y="1447800"/>
            <a:ext cx="3722494" cy="508575"/>
          </a:xfrm>
          <a:prstGeom prst="rect">
            <a:avLst/>
          </a:prstGeom>
          <a:solidFill>
            <a:schemeClr val="bg1"/>
          </a:solidFill>
          <a:ln>
            <a:solidFill>
              <a:schemeClr val="bg1"/>
            </a:solidFill>
          </a:ln>
        </p:spPr>
        <p:txBody>
          <a:bodyPr wrap="none" rtlCol="0">
            <a:prstTxWarp prst="textPlain">
              <a:avLst/>
            </a:prstTxWarp>
            <a:spAutoFit/>
            <a:scene3d>
              <a:camera prst="orthographicFront"/>
              <a:lightRig rig="threePt" dir="t"/>
            </a:scene3d>
            <a:sp3d extrusionH="57150">
              <a:bevelT w="38100" h="38100"/>
            </a:sp3d>
          </a:bodyPr>
          <a:lstStyle/>
          <a:p>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TextBox 23"/>
          <p:cNvSpPr txBox="1"/>
          <p:nvPr/>
        </p:nvSpPr>
        <p:spPr>
          <a:xfrm>
            <a:off x="699558" y="3505200"/>
            <a:ext cx="767707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নতুন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শব্দ</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গুলো</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বাক্যে প্রয়োগ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699558" y="2200630"/>
            <a:ext cx="7677070"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‘কাজী নজরুল ইসলামের’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সংক্ষিপ্ত পরিচয়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উল্লেখ</a:t>
            </a:r>
          </a:p>
          <a:p>
            <a:pPr algn="just"/>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করতে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TextBox 25"/>
          <p:cNvSpPr txBox="1"/>
          <p:nvPr/>
        </p:nvSpPr>
        <p:spPr>
          <a:xfrm>
            <a:off x="699891" y="4343400"/>
            <a:ext cx="7704446"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কবিতাটি শুদ্ধ উচ্চারণে আবৃত্তি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8" name="TextBox 27"/>
          <p:cNvSpPr txBox="1"/>
          <p:nvPr/>
        </p:nvSpPr>
        <p:spPr>
          <a:xfrm>
            <a:off x="685870" y="5181600"/>
            <a:ext cx="7704446"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 ফুল’ কবিতায় কবির প্রকৃতি প্রেমের যে পরিচয় </a:t>
            </a:r>
            <a:endPar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পাওয়া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ব্যাখ্যা</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22568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4" grpId="0" animBg="1"/>
      <p:bldP spid="25"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18685" y="4377156"/>
            <a:ext cx="1930216" cy="369332"/>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r>
              <a:rPr lang="bn-BD" dirty="0" smtClean="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855" y="2452255"/>
            <a:ext cx="1813899" cy="1822144"/>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Down Arrow Callout 16"/>
          <p:cNvSpPr/>
          <p:nvPr/>
        </p:nvSpPr>
        <p:spPr>
          <a:xfrm>
            <a:off x="3463637" y="381000"/>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ounded Rectangle 18"/>
          <p:cNvSpPr/>
          <p:nvPr/>
        </p:nvSpPr>
        <p:spPr>
          <a:xfrm>
            <a:off x="6096000" y="671944"/>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3760" y="516167"/>
            <a:ext cx="10166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Up Arrow 20"/>
          <p:cNvSpPr/>
          <p:nvPr/>
        </p:nvSpPr>
        <p:spPr>
          <a:xfrm rot="3605903">
            <a:off x="5234414" y="2104091"/>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30636" y="102993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১৮৯৯ সালের ২৪শে মে ভারতের পশ্চিম বঙ্গের বর্ধমান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জেলায়</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Rounded Rectangle 22"/>
          <p:cNvSpPr/>
          <p:nvPr/>
        </p:nvSpPr>
        <p:spPr>
          <a:xfrm>
            <a:off x="6096000" y="4613680"/>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98856" y="4546667"/>
            <a:ext cx="11079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জীবন-</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Up Arrow 24"/>
          <p:cNvSpPr/>
          <p:nvPr/>
        </p:nvSpPr>
        <p:spPr>
          <a:xfrm rot="7702454">
            <a:off x="5252238" y="4020117"/>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30636" y="5181600"/>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তাঁর জীবন  ছিল বহু বিচিত্র ও বিস্ময়কর।</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27" name="Rounded Rectangle 26"/>
          <p:cNvSpPr/>
          <p:nvPr/>
        </p:nvSpPr>
        <p:spPr>
          <a:xfrm>
            <a:off x="685800" y="637297"/>
            <a:ext cx="2244436" cy="159296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39635" y="516167"/>
            <a:ext cx="1364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বিদ্রোহী-</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Up Arrow 28"/>
          <p:cNvSpPr/>
          <p:nvPr/>
        </p:nvSpPr>
        <p:spPr>
          <a:xfrm rot="17926808">
            <a:off x="2854652" y="2014036"/>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5800" y="957147"/>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অন্যায়</a:t>
            </a:r>
            <a:r>
              <a:rPr lang="bn-IN"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শোষণ ও নির্যাতনের বিরুদ্ধে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লিখেছেন বলে।</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7" name="Rounded Rectangle 36"/>
          <p:cNvSpPr/>
          <p:nvPr/>
        </p:nvSpPr>
        <p:spPr>
          <a:xfrm>
            <a:off x="699654" y="4622556"/>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20200" y="4501426"/>
            <a:ext cx="10310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রচনা-</a:t>
            </a:r>
            <a:endParaRPr lang="en-US" sz="3600" b="1" cap="none" spc="0"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9" name="Up Arrow 38"/>
          <p:cNvSpPr/>
          <p:nvPr/>
        </p:nvSpPr>
        <p:spPr>
          <a:xfrm rot="13310444">
            <a:off x="2770316" y="4009219"/>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3118" y="494622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উপন্যাস,</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নাটকসংগীত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 রচনা করেছেন</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1" name="Rounded Rectangle 40"/>
          <p:cNvSpPr/>
          <p:nvPr/>
        </p:nvSpPr>
        <p:spPr>
          <a:xfrm>
            <a:off x="6130636"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550050" y="2452254"/>
            <a:ext cx="1443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কাব্যগ্রন্থ-</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3" name="TextBox 42"/>
          <p:cNvSpPr txBox="1"/>
          <p:nvPr/>
        </p:nvSpPr>
        <p:spPr>
          <a:xfrm>
            <a:off x="6109854" y="2888133"/>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‘ঝিঙেফুল’ পিলে পটকা</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ঘুমজাগানো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পাখি</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ঘুমপাড়ানী</a:t>
            </a:r>
            <a:endPar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মাসিপিসি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1" name="Rounded Rectangle 30"/>
          <p:cNvSpPr/>
          <p:nvPr/>
        </p:nvSpPr>
        <p:spPr>
          <a:xfrm>
            <a:off x="685800"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68958" y="2452254"/>
            <a:ext cx="17155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ছেলেবেলা-</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3" name="TextBox 32"/>
          <p:cNvSpPr txBox="1"/>
          <p:nvPr/>
        </p:nvSpPr>
        <p:spPr>
          <a:xfrm>
            <a:off x="685800" y="3023721"/>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লেটোর দলে গান করেছেন</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রুটির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দোকানের কারিগর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হয়েছেন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 name="Up Arrow Callout 2"/>
          <p:cNvSpPr/>
          <p:nvPr/>
        </p:nvSpPr>
        <p:spPr>
          <a:xfrm>
            <a:off x="3407173" y="4788051"/>
            <a:ext cx="2218614" cy="1695667"/>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36988" y="4946228"/>
            <a:ext cx="10839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মৃত্যু-</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TextBox 34"/>
          <p:cNvSpPr txBox="1"/>
          <p:nvPr/>
        </p:nvSpPr>
        <p:spPr>
          <a:xfrm>
            <a:off x="3371528" y="5652721"/>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১৯৭৬ খ্রিষ্টাব্দের ২৯শে আগস্ট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69950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0-#ppt_w/2"/>
                                          </p:val>
                                        </p:tav>
                                        <p:tav tm="100000">
                                          <p:val>
                                            <p:strVal val="#ppt_x"/>
                                          </p:val>
                                        </p:tav>
                                      </p:tavLst>
                                    </p:anim>
                                    <p:anim calcmode="lin" valueType="num">
                                      <p:cBhvr additive="base">
                                        <p:cTn id="6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dissolve">
                                      <p:cBhvr>
                                        <p:cTn id="71" dur="500"/>
                                        <p:tgtEl>
                                          <p:spTgt spid="3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dissolve">
                                      <p:cBhvr>
                                        <p:cTn id="88" dur="500"/>
                                        <p:tgtEl>
                                          <p:spTgt spid="4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ssolv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1+#ppt_w/2"/>
                                          </p:val>
                                        </p:tav>
                                        <p:tav tm="100000">
                                          <p:val>
                                            <p:strVal val="#ppt_x"/>
                                          </p:val>
                                        </p:tav>
                                      </p:tavLst>
                                    </p:anim>
                                    <p:anim calcmode="lin" valueType="num">
                                      <p:cBhvr additive="base">
                                        <p:cTn id="97"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dissolve">
                                      <p:cBhvr>
                                        <p:cTn id="102" dur="500"/>
                                        <p:tgtEl>
                                          <p:spTgt spid="32"/>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dissolve">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0-#ppt_w/2"/>
                                          </p:val>
                                        </p:tav>
                                        <p:tav tm="100000">
                                          <p:val>
                                            <p:strVal val="#ppt_x"/>
                                          </p:val>
                                        </p:tav>
                                      </p:tavLst>
                                    </p:anim>
                                    <p:anim calcmode="lin" valueType="num">
                                      <p:cBhvr additive="base">
                                        <p:cTn id="111"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dissolve">
                                      <p:cBhvr>
                                        <p:cTn id="116" dur="500"/>
                                        <p:tgtEl>
                                          <p:spTgt spid="34"/>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dissolve">
                                      <p:cBhvr>
                                        <p:cTn id="119" dur="500"/>
                                        <p:tgtEl>
                                          <p:spTgt spid="3"/>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2"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additive="base">
                                        <p:cTn id="124" dur="500" fill="hold"/>
                                        <p:tgtEl>
                                          <p:spTgt spid="35"/>
                                        </p:tgtEl>
                                        <p:attrNameLst>
                                          <p:attrName>ppt_x</p:attrName>
                                        </p:attrNameLst>
                                      </p:cBhvr>
                                      <p:tavLst>
                                        <p:tav tm="0">
                                          <p:val>
                                            <p:strVal val="0-#ppt_w/2"/>
                                          </p:val>
                                        </p:tav>
                                        <p:tav tm="100000">
                                          <p:val>
                                            <p:strVal val="#ppt_x"/>
                                          </p:val>
                                        </p:tav>
                                      </p:tavLst>
                                    </p:anim>
                                    <p:anim calcmode="lin" valueType="num">
                                      <p:cBhvr additive="base">
                                        <p:cTn id="1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7" grpId="0" animBg="1"/>
      <p:bldP spid="38" grpId="0"/>
      <p:bldP spid="39" grpId="0" animBg="1"/>
      <p:bldP spid="40" grpId="0"/>
      <p:bldP spid="41" grpId="0" animBg="1"/>
      <p:bldP spid="42" grpId="0"/>
      <p:bldP spid="43" grpId="0"/>
      <p:bldP spid="31" grpId="0" animBg="1"/>
      <p:bldP spid="32" grpId="0"/>
      <p:bldP spid="33" grpId="0"/>
      <p:bldP spid="3"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136073" y="5181600"/>
            <a:ext cx="69342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নজরুল ইসলামের</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জন্ম ও মৃত্যুর তারিখ এবং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ছোটদের জন্য লেখা</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তিনটি কাব্যগ্রন্থের নাম লেখ।</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510" y="1371600"/>
            <a:ext cx="5239326" cy="3713016"/>
          </a:xfrm>
          <a:prstGeom prst="ellipse">
            <a:avLst/>
          </a:prstGeom>
          <a:ln>
            <a:noFill/>
          </a:ln>
          <a:effectLst>
            <a:softEdge rad="112500"/>
          </a:effectLst>
        </p:spPr>
      </p:pic>
    </p:spTree>
    <p:extLst>
      <p:ext uri="{BB962C8B-B14F-4D97-AF65-F5344CB8AC3E}">
        <p14:creationId xmlns:p14="http://schemas.microsoft.com/office/powerpoint/2010/main" val="416906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TotalTime>
  <Words>1027</Words>
  <Application>Microsoft Office PowerPoint</Application>
  <PresentationFormat>On-screen Show (4:3)</PresentationFormat>
  <Paragraphs>165</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ismail - [2010]</cp:lastModifiedBy>
  <cp:revision>347</cp:revision>
  <dcterms:created xsi:type="dcterms:W3CDTF">2006-08-16T00:00:00Z</dcterms:created>
  <dcterms:modified xsi:type="dcterms:W3CDTF">2016-08-07T06:44:47Z</dcterms:modified>
</cp:coreProperties>
</file>